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44" d="100"/>
          <a:sy n="44" d="100"/>
        </p:scale>
        <p:origin x="-118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779310"/>
      </p:ext>
    </p:extLst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5813"/>
      </p:ext>
    </p:extLst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42169"/>
      </p:ext>
    </p:extLst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917587"/>
      </p:ext>
    </p:extLst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865690"/>
      </p:ext>
    </p:extLst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208203"/>
      </p:ext>
    </p:extLst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783199"/>
      </p:ext>
    </p:extLst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336026"/>
      </p:ext>
    </p:extLst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726591"/>
      </p:ext>
    </p:extLst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149548"/>
      </p:ext>
    </p:extLst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930649"/>
      </p:ext>
    </p:extLst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81C20-9920-4B37-816B-CC3503343B43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C10B2-5909-4D05-9C47-6C4862ABA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14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5208" y="1155700"/>
            <a:ext cx="8402391" cy="1828800"/>
          </a:xfrm>
          <a:solidFill>
            <a:srgbClr val="FF9900"/>
          </a:solidFill>
          <a:scene3d>
            <a:camera prst="perspectiveHeroicExtremeRightFacing"/>
            <a:lightRig rig="soft" dir="t"/>
          </a:scene3d>
          <a:sp3d extrusionH="215900" contourW="12700">
            <a:bevelT w="152400" h="50800" prst="softRound"/>
            <a:bevelB w="114300" prst="hardEdge"/>
            <a:extrusionClr>
              <a:schemeClr val="accent4">
                <a:lumMod val="20000"/>
                <a:lumOff val="80000"/>
              </a:schemeClr>
            </a:extrusionClr>
            <a:contourClr>
              <a:schemeClr val="tx1">
                <a:lumMod val="95000"/>
                <a:lumOff val="5000"/>
              </a:schemeClr>
            </a:contourClr>
          </a:sp3d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«Сенсорное развитие детей раннего возраста»</a:t>
            </a:r>
            <a:endParaRPr lang="ru-RU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6" name="Picture 18" descr="фото с паровозиком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04801" y="4071771"/>
            <a:ext cx="3441700" cy="25830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36991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060700" y="224183"/>
            <a:ext cx="2667000" cy="6508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«Мячики»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5" name="Picture 3" descr="C:\Users\Елена\Desktop\Фото работа\ФОТО РАННИКИ\DSC_0011я.jpg"/>
          <p:cNvPicPr>
            <a:picLocks noChangeAspect="1" noChangeArrowheads="1"/>
          </p:cNvPicPr>
          <p:nvPr/>
        </p:nvPicPr>
        <p:blipFill>
          <a:blip r:embed="rId2" cstate="print"/>
          <a:srcRect t="6723" r="12748"/>
          <a:stretch>
            <a:fillRect/>
          </a:stretch>
        </p:blipFill>
        <p:spPr bwMode="auto">
          <a:xfrm>
            <a:off x="241852" y="965199"/>
            <a:ext cx="4749248" cy="2855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Елена\Desktop\Фото работа\ФОТО РАННИКИ\DSC_03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3893" y="292101"/>
            <a:ext cx="2471737" cy="439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C:\Users\Елена\Desktop\Фото работа\ФОТО РАННИКИ\DSC_0337м.jpg"/>
          <p:cNvPicPr>
            <a:picLocks noChangeAspect="1" noChangeArrowheads="1"/>
          </p:cNvPicPr>
          <p:nvPr/>
        </p:nvPicPr>
        <p:blipFill>
          <a:blip r:embed="rId4" cstate="print"/>
          <a:srcRect r="6744"/>
          <a:stretch>
            <a:fillRect/>
          </a:stretch>
        </p:blipFill>
        <p:spPr bwMode="auto">
          <a:xfrm>
            <a:off x="1346200" y="3605366"/>
            <a:ext cx="5041900" cy="3041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24497" r="14533" b="14765"/>
          <a:stretch>
            <a:fillRect/>
          </a:stretch>
        </p:blipFill>
        <p:spPr bwMode="auto">
          <a:xfrm>
            <a:off x="194262" y="605734"/>
            <a:ext cx="2688638" cy="3396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060700" y="224183"/>
            <a:ext cx="2501900" cy="6508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rgbClr val="002060"/>
                </a:solidFill>
              </a:rPr>
              <a:t>«Кубики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t="25613" r="51832" b="35695"/>
          <a:stretch>
            <a:fillRect/>
          </a:stretch>
        </p:blipFill>
        <p:spPr bwMode="auto">
          <a:xfrm>
            <a:off x="6154683" y="328312"/>
            <a:ext cx="2544818" cy="3634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C:\Users\Елена\Desktop\Фото работа\ФОТО РАННИКИ\DSC_0027ф.jpg"/>
          <p:cNvPicPr>
            <a:picLocks noChangeAspect="1" noChangeArrowheads="1"/>
          </p:cNvPicPr>
          <p:nvPr/>
        </p:nvPicPr>
        <p:blipFill>
          <a:blip r:embed="rId4" cstate="print"/>
          <a:srcRect r="31777"/>
          <a:stretch>
            <a:fillRect/>
          </a:stretch>
        </p:blipFill>
        <p:spPr bwMode="auto">
          <a:xfrm>
            <a:off x="2336800" y="3094624"/>
            <a:ext cx="4318000" cy="3560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05318" y="772179"/>
            <a:ext cx="1739900" cy="53553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002060"/>
                </a:solidFill>
                <a:latin typeface="Calibri" pitchFamily="34" charset="0"/>
              </a:rPr>
              <a:t>Цветовая гамма, яркость красок, украшение стен являются частью развивающей среды ребёнка, и действуют на всестороннее развитие малыша, посредством сенсорного воспитания, формирования эстетического вкуса</a:t>
            </a:r>
            <a:endParaRPr lang="ru-RU" altLang="ru-RU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4098" name="Picture 2" descr="C:\Users\Елена\Desktop\Фото работа\ФОТО РАННИКИ\DSC_0001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445225"/>
            <a:ext cx="4311067" cy="242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Елена\Desktop\Фото работа\ФОТО РАННИКИ\DSC_0003я.jpg"/>
          <p:cNvPicPr>
            <a:picLocks noChangeAspect="1" noChangeArrowheads="1"/>
          </p:cNvPicPr>
          <p:nvPr/>
        </p:nvPicPr>
        <p:blipFill>
          <a:blip r:embed="rId3" cstate="print"/>
          <a:srcRect l="3394" r="9338"/>
          <a:stretch>
            <a:fillRect/>
          </a:stretch>
        </p:blipFill>
        <p:spPr bwMode="auto">
          <a:xfrm>
            <a:off x="203200" y="3594927"/>
            <a:ext cx="4267200" cy="2750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C:\Users\Елена\Desktop\Фото работа\ФОТО РАННИКИ\DSC_0035в.jpg"/>
          <p:cNvPicPr>
            <a:picLocks noChangeAspect="1" noChangeArrowheads="1"/>
          </p:cNvPicPr>
          <p:nvPr/>
        </p:nvPicPr>
        <p:blipFill>
          <a:blip r:embed="rId4" cstate="print"/>
          <a:srcRect b="12468"/>
          <a:stretch>
            <a:fillRect/>
          </a:stretch>
        </p:blipFill>
        <p:spPr bwMode="auto">
          <a:xfrm rot="5400000">
            <a:off x="3549935" y="2540118"/>
            <a:ext cx="4527153" cy="22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200" y="355600"/>
            <a:ext cx="8521700" cy="6146800"/>
          </a:xfrm>
        </p:spPr>
        <p:txBody>
          <a:bodyPr>
            <a:normAutofit fontScale="90000"/>
          </a:bodyPr>
          <a:lstStyle/>
          <a:p>
            <a:pPr algn="r"/>
            <a:r>
              <a:rPr lang="ru-RU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Times New Roman"/>
              </a:rPr>
              <a:t>«Сенсорное развитие тесно связано с эстетическим. Чем более человек способен ощущать тонкие различия цветовых оттенков и музыкальных тонов, изысканных ароматов и вкусов, тем более он склонен воспринимать и наслаждаться красотой окружающего мира и тем более развито его эстетическое чувство</a:t>
            </a:r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»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/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 </a:t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Мария </a:t>
            </a:r>
            <a:r>
              <a:rPr lang="ru-RU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Монтессори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472161" cy="13255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altLang="ru-RU" b="1" dirty="0" smtClean="0">
                <a:solidFill>
                  <a:srgbClr val="002060"/>
                </a:solidFill>
                <a:latin typeface="Calibri" pitchFamily="34" charset="0"/>
              </a:rPr>
              <a:t>Сенсорное развитие ребенка </a:t>
            </a:r>
            <a:endParaRPr lang="ru-RU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472161" cy="435133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altLang="ru-RU" dirty="0" smtClean="0">
                <a:solidFill>
                  <a:srgbClr val="002060"/>
                </a:solidFill>
                <a:latin typeface="Calibri" pitchFamily="34" charset="0"/>
              </a:rPr>
              <a:t>– это развитие его восприятия и формирование представлений о внешних свойствах предметов: их форме, цвете, величине, положении в пространстве и т.п. </a:t>
            </a:r>
          </a:p>
          <a:p>
            <a:pPr algn="just"/>
            <a:r>
              <a:rPr lang="ru-RU" altLang="ru-RU" dirty="0" smtClean="0">
                <a:solidFill>
                  <a:srgbClr val="002060"/>
                </a:solidFill>
                <a:latin typeface="Calibri" pitchFamily="34" charset="0"/>
              </a:rPr>
              <a:t>Именно ранний возраст наиболее благоприятен для совершенствования деятельности органов чувств, накопления представлений об окружающем мире.</a:t>
            </a:r>
          </a:p>
          <a:p>
            <a:pPr algn="just"/>
            <a:r>
              <a:rPr lang="ru-RU" altLang="ru-RU" dirty="0" smtClean="0">
                <a:solidFill>
                  <a:srgbClr val="002060"/>
                </a:solidFill>
                <a:latin typeface="Calibri" pitchFamily="34" charset="0"/>
              </a:rPr>
              <a:t>Знакомя детей с различными свойствами предметов, не следует добиваться запоминания и употребления их названий. </a:t>
            </a:r>
          </a:p>
          <a:p>
            <a:pPr algn="just"/>
            <a:r>
              <a:rPr lang="ru-RU" altLang="ru-RU" dirty="0" smtClean="0">
                <a:solidFill>
                  <a:srgbClr val="002060"/>
                </a:solidFill>
                <a:latin typeface="Calibri" pitchFamily="34" charset="0"/>
              </a:rPr>
              <a:t>Главное, чтобы ребёнок умел учитывать свойства предметов во время действий с ними.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638780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0818" y="212033"/>
            <a:ext cx="3679934" cy="14465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anose="020F0502020204030204" pitchFamily="34" charset="0"/>
              </a:rPr>
              <a:t>СЕНСОРНОЕ 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libri" panose="020F0502020204030204" pitchFamily="34" charset="0"/>
            </a:endParaRPr>
          </a:p>
          <a:p>
            <a:pPr algn="ctr">
              <a:defRPr/>
            </a:pP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anose="020F0502020204030204" pitchFamily="34" charset="0"/>
              </a:rPr>
              <a:t>ВОСПИТАНИЕ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68800" y="4881563"/>
            <a:ext cx="4572000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anose="020F0502020204030204" pitchFamily="34" charset="0"/>
              </a:rPr>
              <a:t>ЯВЛЯЕТСЯ ГЛАВНЫМ ДЛЯ ДЕТЕЙ РАННЕГО ВОЗРАСТА</a:t>
            </a:r>
          </a:p>
        </p:txBody>
      </p:sp>
      <p:pic>
        <p:nvPicPr>
          <p:cNvPr id="1026" name="Picture 2" descr="C:\Users\Елена\Desktop\Фото работа\ФОТО РАННИКИ\DSC_0364й.jpg"/>
          <p:cNvPicPr>
            <a:picLocks noChangeAspect="1" noChangeArrowheads="1"/>
          </p:cNvPicPr>
          <p:nvPr/>
        </p:nvPicPr>
        <p:blipFill>
          <a:blip r:embed="rId3" cstate="print"/>
          <a:srcRect t="12237"/>
          <a:stretch>
            <a:fillRect/>
          </a:stretch>
        </p:blipFill>
        <p:spPr bwMode="auto">
          <a:xfrm>
            <a:off x="660401" y="1604064"/>
            <a:ext cx="3281122" cy="5119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Елена\Desktop\Фото работа\ФОТО РАННИКИ\DSC_0359у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9762" y="152400"/>
            <a:ext cx="2867438" cy="4849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721482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25500"/>
            <a:ext cx="9144000" cy="5854700"/>
          </a:xfrm>
        </p:spPr>
        <p:txBody>
          <a:bodyPr>
            <a:noAutofit/>
          </a:bodyPr>
          <a:lstStyle/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None/>
            </a:pPr>
            <a:r>
              <a:rPr lang="ru-RU" altLang="ru-RU" b="1" u="sng" dirty="0" smtClean="0">
                <a:solidFill>
                  <a:srgbClr val="002060"/>
                </a:solidFill>
                <a:latin typeface="Calibri" pitchFamily="34" charset="0"/>
              </a:rPr>
              <a:t>Сенсорное воспитание: 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altLang="ru-RU" sz="2700" dirty="0" smtClean="0">
                <a:solidFill>
                  <a:srgbClr val="002060"/>
                </a:solidFill>
                <a:latin typeface="Calibri" pitchFamily="34" charset="0"/>
              </a:rPr>
              <a:t>  </a:t>
            </a:r>
            <a:r>
              <a:rPr lang="ru-RU" altLang="ru-RU" sz="2600" dirty="0" smtClean="0">
                <a:solidFill>
                  <a:srgbClr val="002060"/>
                </a:solidFill>
                <a:latin typeface="Calibri" pitchFamily="34" charset="0"/>
              </a:rPr>
              <a:t>   </a:t>
            </a:r>
            <a:r>
              <a:rPr lang="ru-RU" altLang="ru-RU" sz="2500" dirty="0" smtClean="0">
                <a:solidFill>
                  <a:srgbClr val="002060"/>
                </a:solidFill>
                <a:latin typeface="Calibri" pitchFamily="34" charset="0"/>
              </a:rPr>
              <a:t>- является основой для интеллектуального развития; 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altLang="ru-RU" sz="2500" dirty="0" smtClean="0">
                <a:solidFill>
                  <a:srgbClr val="002060"/>
                </a:solidFill>
                <a:latin typeface="Calibri" pitchFamily="34" charset="0"/>
              </a:rPr>
              <a:t>     - упорядочивает хаотичные представления ребенка, полученные при взаимодействии с внешним миром; 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altLang="ru-RU" sz="2500" dirty="0" smtClean="0">
                <a:solidFill>
                  <a:srgbClr val="002060"/>
                </a:solidFill>
                <a:latin typeface="Calibri" pitchFamily="34" charset="0"/>
              </a:rPr>
              <a:t>     - развивает наблюдательность; 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altLang="ru-RU" sz="2500" dirty="0" smtClean="0">
                <a:solidFill>
                  <a:srgbClr val="002060"/>
                </a:solidFill>
                <a:latin typeface="Calibri" pitchFamily="34" charset="0"/>
              </a:rPr>
              <a:t>     - готовит к реальной жизни;  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altLang="ru-RU" sz="2500" dirty="0" smtClean="0">
                <a:solidFill>
                  <a:srgbClr val="002060"/>
                </a:solidFill>
                <a:latin typeface="Calibri" pitchFamily="34" charset="0"/>
              </a:rPr>
              <a:t>     - позитивно влияет на эстетическое чувство; 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altLang="ru-RU" sz="2500" dirty="0" smtClean="0">
                <a:solidFill>
                  <a:srgbClr val="002060"/>
                </a:solidFill>
                <a:latin typeface="Calibri" pitchFamily="34" charset="0"/>
              </a:rPr>
              <a:t>     - является основой для развития воображения; 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altLang="ru-RU" sz="2500" dirty="0" smtClean="0">
                <a:solidFill>
                  <a:srgbClr val="002060"/>
                </a:solidFill>
                <a:latin typeface="Calibri" pitchFamily="34" charset="0"/>
              </a:rPr>
              <a:t>     - развивает внимание; 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altLang="ru-RU" sz="2500" dirty="0" smtClean="0">
                <a:solidFill>
                  <a:srgbClr val="002060"/>
                </a:solidFill>
                <a:latin typeface="Calibri" pitchFamily="34" charset="0"/>
              </a:rPr>
              <a:t>     - дает ребенку возможность овладеть новыми способами предметно-познавательной деятельности; 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altLang="ru-RU" sz="2500" dirty="0" smtClean="0">
                <a:solidFill>
                  <a:srgbClr val="002060"/>
                </a:solidFill>
                <a:latin typeface="Calibri" pitchFamily="34" charset="0"/>
              </a:rPr>
              <a:t>     - обеспечивает усвоение сенсорных эталонов; 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altLang="ru-RU" sz="2500" dirty="0" smtClean="0">
                <a:solidFill>
                  <a:srgbClr val="002060"/>
                </a:solidFill>
                <a:latin typeface="Calibri" pitchFamily="34" charset="0"/>
              </a:rPr>
              <a:t>     - обеспечивает освоение навыков учебной деятельности; 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altLang="ru-RU" sz="2500" dirty="0" smtClean="0">
                <a:solidFill>
                  <a:srgbClr val="002060"/>
                </a:solidFill>
                <a:latin typeface="Calibri" pitchFamily="34" charset="0"/>
              </a:rPr>
              <a:t>     - влияет на расширение словарного запаса ребенка; 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altLang="ru-RU" sz="2500" dirty="0" smtClean="0">
                <a:solidFill>
                  <a:srgbClr val="002060"/>
                </a:solidFill>
                <a:latin typeface="Calibri" pitchFamily="34" charset="0"/>
              </a:rPr>
              <a:t>     - влияет на развитие зрительной, слуховой, моторной, образной и др. видов памяти.</a:t>
            </a:r>
            <a:endParaRPr lang="ru-RU" sz="25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42925" y="165101"/>
            <a:ext cx="8229600" cy="5968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Значение сенсорного воспитания</a:t>
            </a:r>
          </a:p>
        </p:txBody>
      </p:sp>
    </p:spTree>
    <p:extLst>
      <p:ext uri="{BB962C8B-B14F-4D97-AF65-F5344CB8AC3E}">
        <p14:creationId xmlns:p14="http://schemas.microsoft.com/office/powerpoint/2010/main" val="300284750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5850" y="200027"/>
            <a:ext cx="6445250" cy="72707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+mn-lt"/>
              </a:rPr>
              <a:t>Сенсорные эталоны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  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5531" y="1006752"/>
            <a:ext cx="8733182" cy="782292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это общепринятые образцы внешних свойств предметов.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Елена\Desktop\Фото работа\ФОТО РАННИКИ\DSC_0013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591" y="1702073"/>
            <a:ext cx="4237384" cy="2383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Елена\Desktop\Фото работа\ФОТО РАННИКИ\DSC_0143н.jpg"/>
          <p:cNvPicPr>
            <a:picLocks noChangeAspect="1" noChangeArrowheads="1"/>
          </p:cNvPicPr>
          <p:nvPr/>
        </p:nvPicPr>
        <p:blipFill>
          <a:blip r:embed="rId3" cstate="print"/>
          <a:srcRect t="4043" r="6980" b="28647"/>
          <a:stretch>
            <a:fillRect/>
          </a:stretch>
        </p:blipFill>
        <p:spPr bwMode="auto">
          <a:xfrm>
            <a:off x="5157097" y="1616765"/>
            <a:ext cx="3708607" cy="4770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Елена\Desktop\Фото работа\ФОТО РАННИКИ\DSC_03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4644" y="4164496"/>
            <a:ext cx="4505739" cy="2534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61926"/>
            <a:ext cx="8280400" cy="13255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>Активное изучение сенсорных свойств объектов окружающего мира – одна из приоритетных задач развития малыша</a:t>
            </a:r>
            <a:endParaRPr lang="ru-RU" sz="32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074" name="Picture 2" descr="C:\Users\Елена\Desktop\Фото работа\ФОТО РАННИКИ\DSC_0144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844" y="1866900"/>
            <a:ext cx="8173956" cy="459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7606" y="503583"/>
            <a:ext cx="2851150" cy="65087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+mn-lt"/>
              </a:rPr>
              <a:t>«</a:t>
            </a:r>
            <a:r>
              <a:rPr lang="ru-RU" b="1" dirty="0" err="1" smtClean="0">
                <a:solidFill>
                  <a:srgbClr val="002060"/>
                </a:solidFill>
                <a:latin typeface="+mn-lt"/>
              </a:rPr>
              <a:t>Мозайка</a:t>
            </a:r>
            <a:r>
              <a:rPr lang="ru-RU" b="1" dirty="0" smtClean="0">
                <a:solidFill>
                  <a:srgbClr val="002060"/>
                </a:solidFill>
                <a:latin typeface="+mn-lt"/>
              </a:rPr>
              <a:t>»</a:t>
            </a: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098" name="Picture 2" descr="C:\Users\Елена\Desktop\Фото работа\ФОТО РАННИКИ\DSC_0083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797" y="1197666"/>
            <a:ext cx="2727186" cy="4848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Елена\Desktop\Фото работа\ФОТО РАННИКИ\DSC_0063я.jpg"/>
          <p:cNvPicPr>
            <a:picLocks noChangeAspect="1" noChangeArrowheads="1"/>
          </p:cNvPicPr>
          <p:nvPr/>
        </p:nvPicPr>
        <p:blipFill>
          <a:blip r:embed="rId3" cstate="print"/>
          <a:srcRect l="42162" r="10111"/>
          <a:stretch>
            <a:fillRect/>
          </a:stretch>
        </p:blipFill>
        <p:spPr bwMode="auto">
          <a:xfrm>
            <a:off x="3142505" y="1794566"/>
            <a:ext cx="2873847" cy="3387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 descr="C:\Users\Елена\Desktop\Фото работа\ФОТО РАННИКИ\DSC_0ж0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7317" y="1139686"/>
            <a:ext cx="2771152" cy="4926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78000" y="211483"/>
            <a:ext cx="5270500" cy="6508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«Сенсорные книжки»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 descr="C:\Users\Елена\Desktop\Фото работа\ФОТО РАННИКИ\DSC_0376.jpg"/>
          <p:cNvPicPr>
            <a:picLocks noChangeAspect="1" noChangeArrowheads="1"/>
          </p:cNvPicPr>
          <p:nvPr/>
        </p:nvPicPr>
        <p:blipFill>
          <a:blip r:embed="rId2" cstate="print"/>
          <a:srcRect l="9416" r="25051"/>
          <a:stretch>
            <a:fillRect/>
          </a:stretch>
        </p:blipFill>
        <p:spPr bwMode="auto">
          <a:xfrm>
            <a:off x="368300" y="1999973"/>
            <a:ext cx="4457700" cy="3826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Users\Елена\Desktop\Фото работа\ФОТО РАННИКИ\DSC_0366а.jpg"/>
          <p:cNvPicPr>
            <a:picLocks noChangeAspect="1" noChangeArrowheads="1"/>
          </p:cNvPicPr>
          <p:nvPr/>
        </p:nvPicPr>
        <p:blipFill>
          <a:blip r:embed="rId3" cstate="print"/>
          <a:srcRect r="10192" b="33016"/>
          <a:stretch>
            <a:fillRect/>
          </a:stretch>
        </p:blipFill>
        <p:spPr bwMode="auto">
          <a:xfrm>
            <a:off x="5092700" y="1328807"/>
            <a:ext cx="3853869" cy="5110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489200" y="186083"/>
            <a:ext cx="3340100" cy="6508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«Пирамидки»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C:\Users\Елена\Desktop\Фото работа\ФОТО РАННИКИ\DSC_0006я.jpg"/>
          <p:cNvPicPr>
            <a:picLocks noChangeAspect="1" noChangeArrowheads="1"/>
          </p:cNvPicPr>
          <p:nvPr/>
        </p:nvPicPr>
        <p:blipFill>
          <a:blip r:embed="rId2" cstate="print"/>
          <a:srcRect r="11054"/>
          <a:stretch>
            <a:fillRect/>
          </a:stretch>
        </p:blipFill>
        <p:spPr bwMode="auto">
          <a:xfrm>
            <a:off x="253447" y="930966"/>
            <a:ext cx="4216953" cy="2666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Елена\Desktop\Фото работа\ФОТО РАННИКИ\DSC_0024ы.jpg"/>
          <p:cNvPicPr>
            <a:picLocks noChangeAspect="1" noChangeArrowheads="1"/>
          </p:cNvPicPr>
          <p:nvPr/>
        </p:nvPicPr>
        <p:blipFill>
          <a:blip r:embed="rId3" cstate="print"/>
          <a:srcRect r="23879"/>
          <a:stretch>
            <a:fillRect/>
          </a:stretch>
        </p:blipFill>
        <p:spPr bwMode="auto">
          <a:xfrm rot="5400000">
            <a:off x="67232" y="3742465"/>
            <a:ext cx="3368525" cy="248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Елена\Desktop\Фото работа\ФОТО РАННИКИ\DSC_0036в.jpg"/>
          <p:cNvPicPr>
            <a:picLocks noChangeAspect="1" noChangeArrowheads="1"/>
          </p:cNvPicPr>
          <p:nvPr/>
        </p:nvPicPr>
        <p:blipFill>
          <a:blip r:embed="rId4" cstate="print"/>
          <a:srcRect r="15775"/>
          <a:stretch>
            <a:fillRect/>
          </a:stretch>
        </p:blipFill>
        <p:spPr bwMode="auto">
          <a:xfrm>
            <a:off x="4187687" y="3872948"/>
            <a:ext cx="4174434" cy="2787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Елена\Desktop\Фото работа\ФОТО РАННИКИ\DSC_0037в.jpg"/>
          <p:cNvPicPr>
            <a:picLocks noChangeAspect="1" noChangeArrowheads="1"/>
          </p:cNvPicPr>
          <p:nvPr/>
        </p:nvPicPr>
        <p:blipFill>
          <a:blip r:embed="rId5" cstate="print"/>
          <a:srcRect l="10448" r="15538" b="11317"/>
          <a:stretch>
            <a:fillRect/>
          </a:stretch>
        </p:blipFill>
        <p:spPr bwMode="auto">
          <a:xfrm rot="5400000">
            <a:off x="5537375" y="850179"/>
            <a:ext cx="3670850" cy="2474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261</TotalTime>
  <Words>316</Words>
  <Application>Microsoft Office PowerPoint</Application>
  <PresentationFormat>Экран (4:3)</PresentationFormat>
  <Paragraphs>33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«Сенсорное развитие детей раннего возраста»</vt:lpstr>
      <vt:lpstr>Сенсорное развитие ребенка </vt:lpstr>
      <vt:lpstr>Презентация PowerPoint</vt:lpstr>
      <vt:lpstr>Презентация PowerPoint</vt:lpstr>
      <vt:lpstr>Сенсорные эталоны  </vt:lpstr>
      <vt:lpstr>Активное изучение сенсорных свойств объектов окружающего мира – одна из приоритетных задач развития малыша</vt:lpstr>
      <vt:lpstr>«Мозайка»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«Сенсорное развитие тесно связано с эстетическим. Чем более человек способен ощущать тонкие различия цветовых оттенков и музыкальных тонов, изысканных ароматов и вкусов, тем более он склонен воспринимать и наслаждаться красотой окружающего мира и тем более развито его эстетическое чувство»   Мария Монтессори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Dmytro</dc:creator>
  <cp:lastModifiedBy>Пользователь Windows</cp:lastModifiedBy>
  <cp:revision>26</cp:revision>
  <dcterms:created xsi:type="dcterms:W3CDTF">2015-09-22T18:50:50Z</dcterms:created>
  <dcterms:modified xsi:type="dcterms:W3CDTF">2020-01-13T20:47:47Z</dcterms:modified>
</cp:coreProperties>
</file>