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3" r:id="rId10"/>
    <p:sldId id="264" r:id="rId11"/>
    <p:sldId id="265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7BD81-80DB-4417-A6B6-97C0AF6A5812}" type="datetimeFigureOut">
              <a:rPr lang="ru-RU" smtClean="0"/>
              <a:pPr/>
              <a:t>09.01.2020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C551B-39E5-4053-A1B5-93A845B42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657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3682A-0B3C-4C3E-87E1-5C7EB2611838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320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CF748-E557-4A3E-937C-5F7A9D49639B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95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262EB-53D0-444F-946A-87A74D0D1834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16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5C1E-B753-42CE-BC27-91D250DF06F9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48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30FB-89AA-4FCC-8837-237EBCB3776A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10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769AB-2F53-429A-BFBD-BE000F1ADA18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07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8FEE-4EE7-43E9-96E2-6E5D4D6513CF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39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F31D9-B78D-4F81-8FBD-0862D86862BC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09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D8BD5-C777-4883-9686-B12090F65E51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9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979D-F827-4D98-A537-F92D8066C2C1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026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E94A5-6814-4F55-AEAA-97C0DBDBF12A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22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6FED2-E369-4F7B-914A-7E8035F4DBBC}" type="datetime1">
              <a:rPr lang="ru-RU" smtClean="0"/>
              <a:pPr/>
              <a:t>09.01.2020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14E5-542C-4BAA-BB62-BE264C7F096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44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861048"/>
            <a:ext cx="2232248" cy="272529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95536" y="1132090"/>
            <a:ext cx="842493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F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«Мамочка, не волнуйся!», или</a:t>
            </a:r>
          </a:p>
          <a:p>
            <a:pPr algn="ctr"/>
            <a:r>
              <a:rPr lang="ru-RU" sz="54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00B0F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 иду в детский сад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3608" y="5639915"/>
            <a:ext cx="4342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Monotype Corsiva" pitchFamily="66" charset="0"/>
              </a:rPr>
              <a:t>Педагог – психолог Горн Н. М.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83768" y="3992959"/>
            <a:ext cx="35782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Impact" pitchFamily="34" charset="0"/>
              </a:rPr>
              <a:t>Адаптация ребенка к ДОУ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Impact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670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800"/>
                            </p:stCondLst>
                            <p:childTnLst>
                              <p:par>
                                <p:cTn id="1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1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Рекомендации родителям</a:t>
            </a:r>
            <a:endParaRPr lang="ru-RU" b="1" dirty="0">
              <a:solidFill>
                <a:srgbClr val="00B050"/>
              </a:solidFill>
              <a:latin typeface="Times" pitchFamily="2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285860"/>
            <a:ext cx="857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Часто ребенок из всех воспитательниц выбирает одну и в ней видит временную замену маме. Постарайтесь выяснить, кому именно он оказывает предпочтение, и общайтесь с ней как можно больше – тогда вам удастся услышать массу милых подробностей о своей крохе.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500306"/>
            <a:ext cx="83582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Мамино сердце разрывается при звуках отчаянного плача ребенка. Особенно когда этот плач сопровождает ее каждое утро в течение нескольких недель и весь день звучит в памяти. Через это надо пройти, если вам действительно нужен садик, а иначе не стоит начинать! Уходя – уходите. Не травите себе душу, наблюдая за площадкой из-за забора  или подслушивая под дверью. Кстати, дети чаще всего быстро успокаиваются  сразу после того, как мама исчезает из поля зрения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4643446"/>
            <a:ext cx="82868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Первые дни или даже недели  могут быть  тяжелыми  - ребенок может отказываться от «детсадовской» еды, плохо спать днем, сильно уставать, много плакать, выглядеть вялым и подавленным… Естественные чувства  любой матери – жалость, сострадание и, возможно,  даже чувство вины за причиненные страдания.     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77" y="260649"/>
            <a:ext cx="995647" cy="104805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Рекомендации родителям</a:t>
            </a:r>
            <a:endParaRPr lang="ru-RU" b="1" dirty="0">
              <a:solidFill>
                <a:srgbClr val="00B050"/>
              </a:solidFill>
              <a:latin typeface="Times" pitchFamily="2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1571612"/>
            <a:ext cx="80010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Как справиться с этим состоянием? </a:t>
            </a: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sz="2000" dirty="0" smtClean="0">
                <a:solidFill>
                  <a:srgbClr val="0070C0"/>
                </a:solidFill>
              </a:rPr>
              <a:t>Во-первых, будьте уверены и последовательны в своем решении. Будьте оптимистичны сами и заражайте этим оптимизмом окружающих. Не показывайте ребенку своей тревоги. Поделитесь переживаниями с мужем, своими или его родителями, подругами  и коллегами по работе. Вы услышите много утешительных историй  про то, как дети привыкали к детскому садику и потом не хотели оттуда уходить. Вы с удивлением обнаружите, что по прошествии нескольких лет родители вообще с трудом вспоминают о трудностях первых дней посещения детского сада.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189" y="4941168"/>
            <a:ext cx="1434498" cy="150999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bldLvl="4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Times" pitchFamily="2" charset="0"/>
              </a:rPr>
              <a:t>Напутствие любящим папам и мамам</a:t>
            </a:r>
            <a:endParaRPr lang="ru-RU" b="1" dirty="0">
              <a:solidFill>
                <a:srgbClr val="00B050"/>
              </a:solidFill>
              <a:latin typeface="Times" pitchFamily="2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1472" y="1714488"/>
            <a:ext cx="785817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2"/>
                </a:solidFill>
                <a:latin typeface="Monotype Corsiva" pitchFamily="66" charset="0"/>
              </a:rPr>
              <a:t>Мудрые папы и мамы! </a:t>
            </a:r>
          </a:p>
          <a:p>
            <a:pPr algn="ctr"/>
            <a:endParaRPr lang="ru-RU" dirty="0" smtClean="0">
              <a:solidFill>
                <a:schemeClr val="accent2"/>
              </a:solidFill>
            </a:endParaRPr>
          </a:p>
          <a:p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Период адаптации не самый легкий в Вашей жизни и жизни вашего малыша. Вы наверняка будете волноваться, а он наверняка будет скучать по маме. Со временем все наладится. И в Ваших силах позаботиться о том, чтобы первая дорожка Вашего крохи  не была чересчур ухабистой.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И в заключении хочется пожелать Вам удачи и педагогической грамотности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5" name="Рисунок 4" descr="ре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75856" y="4929198"/>
            <a:ext cx="1928826" cy="164306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3350"/>
                            </p:stCondLst>
                            <p:childTnLst>
                              <p:par>
                                <p:cTn id="2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bldLvl="4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3174" y="785794"/>
            <a:ext cx="3094117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Arial Black" pitchFamily="34" charset="0"/>
              </a:rPr>
              <a:t>Адаптация </a:t>
            </a:r>
            <a:endParaRPr lang="ru-RU" sz="36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728" y="2857496"/>
            <a:ext cx="66191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приспособление или привыкание организма </a:t>
            </a:r>
          </a:p>
          <a:p>
            <a:pPr algn="ctr"/>
            <a:r>
              <a:rPr lang="ru-RU" sz="2400" b="1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 новой обстановке. </a:t>
            </a:r>
            <a:endParaRPr lang="ru-RU" sz="2400" b="1" dirty="0">
              <a:solidFill>
                <a:schemeClr val="accent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6182" y="2000240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это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Рисунок 5" descr="detia-79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0430" y="4357694"/>
            <a:ext cx="2214578" cy="1928826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39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" pitchFamily="2" charset="0"/>
              </a:rPr>
              <a:t>Степени  адаптации</a:t>
            </a:r>
            <a:endParaRPr lang="ru-RU" b="1" dirty="0">
              <a:solidFill>
                <a:srgbClr val="C00000"/>
              </a:solidFill>
              <a:latin typeface="Times" pitchFamily="2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1285852" y="1571612"/>
            <a:ext cx="1285884" cy="1143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6200000" flipH="1">
            <a:off x="6536545" y="1535893"/>
            <a:ext cx="1285884" cy="12144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3607587" y="2536025"/>
            <a:ext cx="185738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0034" y="3357562"/>
            <a:ext cx="1438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Arial Narrow" pitchFamily="34" charset="0"/>
              </a:rPr>
              <a:t>Лёгкая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868" y="3786190"/>
            <a:ext cx="1810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Средняя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29454" y="3143248"/>
            <a:ext cx="17860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Тяжелая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18" name="Рисунок 17" descr="detia-82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2198" y="4071942"/>
            <a:ext cx="2428892" cy="2309819"/>
          </a:xfrm>
          <a:prstGeom prst="rect">
            <a:avLst/>
          </a:prstGeom>
        </p:spPr>
      </p:pic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250"/>
                            </p:stCondLst>
                            <p:childTnLst>
                              <p:par>
                                <p:cTn id="3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250"/>
                            </p:stCondLst>
                            <p:childTnLst>
                              <p:par>
                                <p:cTn id="5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Times" pitchFamily="2" charset="0"/>
              </a:rPr>
              <a:t>Легкая адаптация</a:t>
            </a:r>
            <a:endParaRPr lang="ru-RU" b="1" dirty="0">
              <a:solidFill>
                <a:srgbClr val="7030A0"/>
              </a:solidFill>
              <a:latin typeface="Times" pitchFamily="2" charset="0"/>
            </a:endParaRPr>
          </a:p>
        </p:txBody>
      </p:sp>
      <p:pic>
        <p:nvPicPr>
          <p:cNvPr id="3" name="Рисунок 2" descr="detia-206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357166"/>
            <a:ext cx="962025" cy="106680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214282" y="1500174"/>
            <a:ext cx="8715436" cy="4643470"/>
          </a:xfrm>
          <a:prstGeom prst="roundRect">
            <a:avLst>
              <a:gd name="adj" fmla="val 1283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Сдвиги нормализуются в течении 10-15 дней.</a:t>
            </a: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Здоровье.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В период адаптации заболевания не более одного раза сроком на10 дней.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Аппетит.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В первые дни может быть снижен. Затем нормализуется.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Сон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В первую неделю возможны проблемы с засыпанием. Сон может быть непродолжительным К 20 дню сон нормализуется.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Настроение.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Настроение бодрое, заинтересованное может сочетаться с утренним плачем. Преобладает спокойное эмоциональное состояние, однако оно нестабильно.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Поведение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В первые дни возможно проявление пассивно разрушительной  активности, направленное на выход из ситуации.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Times" pitchFamily="2" charset="0"/>
              </a:rPr>
              <a:t>Средняя адаптация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4282" y="1571612"/>
            <a:ext cx="8715436" cy="4929222"/>
          </a:xfrm>
          <a:prstGeom prst="roundRect">
            <a:avLst>
              <a:gd name="adj" fmla="val 1283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C00000"/>
                </a:solidFill>
              </a:rPr>
              <a:t>Сдвиги нормализуются в течении  месяца, при этом ребенок на короткое время теряет в весе, может наступить заболевание длительностью 5-7 дней, есть признаки психического стресса.</a:t>
            </a:r>
          </a:p>
          <a:p>
            <a:pPr algn="ctr"/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Здоровье.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Заболевают не более двух раз за этот период сроком до 10 дней. Может снизится вес, появиться тени под глазами, бледность. Восстановление происходит через 20-40 дней.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Аппетит.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Снижается. В первые дни возникают отказы от еды. Аппетит восстанавливается через 20-40 дней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Сон.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Ребенок плохо засыпает. Сон короткий. Вскрикивает во сне. Просыпается со слезами. Сон восстанавливается через 20-40 дней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Настроение.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Наблюдается подавленность, напряженность. Быстрый переход к отрицательным эмоциям, частый плачь, заторможенность. Обычно к 20 дню состояние нормализуется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r>
              <a:rPr lang="ru-RU" dirty="0" smtClean="0">
                <a:solidFill>
                  <a:schemeClr val="accent2"/>
                </a:solidFill>
              </a:rPr>
              <a:t>Поведение.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Отсутствие активности. В дальнейшем активность избирательна. Ребенок не пользуется приобретенными навыками 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Рисунок 3" descr="24m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0"/>
            <a:ext cx="1885950" cy="141922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  <a:latin typeface="Times" pitchFamily="2" charset="0"/>
              </a:rPr>
              <a:t>Тяжелая  адаптация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4282" y="1643050"/>
            <a:ext cx="8715436" cy="4857784"/>
          </a:xfrm>
          <a:prstGeom prst="roundRect">
            <a:avLst>
              <a:gd name="adj" fmla="val 1283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C00000"/>
                </a:solidFill>
              </a:rPr>
              <a:t>Длится от 2 до 6 месяцев, ребенок часто болеет, теряет уже имеющиеся навыки, может наступить как физическое так и психическое истощение организма.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Здоровье.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Часто болеют, более трех раз за период. Проявляются признаки невротических реакций. Возможны нарушения стула, мочеиспускания, невротическая рвота.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Аппетит.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Снижается. Стойкий отказ от еды. С трудом привыкает к новой пище. Может отказываться от самостоятельного приема  пищи. Аппетит восстанавливается к 60 дню.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Сон.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Ребенок плохо засыпает. Сон короткий. Вскрикивает во сне. Просыпается со слезами. Сон восстанавливается примерно к 60 дню.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Настроение.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Тихий плачь, хныканье, страх,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ступорозное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состояние. Настроение безучастное много и длительно плачет.</a:t>
            </a:r>
          </a:p>
          <a:p>
            <a:r>
              <a:rPr lang="ru-RU" dirty="0" smtClean="0">
                <a:solidFill>
                  <a:schemeClr val="accent2"/>
                </a:solidFill>
              </a:rPr>
              <a:t>Поведение.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Пассивное поведение. Активность отсутствует. Частое отрицание любой деятельности.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Рисунок 3" descr="detia-79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1290640" cy="1422338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Times" pitchFamily="2" charset="0"/>
              </a:rPr>
              <a:t>Мамины тревоги</a:t>
            </a:r>
            <a:endParaRPr lang="ru-RU" b="1" dirty="0">
              <a:solidFill>
                <a:srgbClr val="00B050"/>
              </a:solidFill>
              <a:latin typeface="Times" pitchFamily="2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35759"/>
            <a:ext cx="1666875" cy="13239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81772" y="1225783"/>
            <a:ext cx="5777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Готовность ребенка к детскому саду _________5 человек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81772" y="1570707"/>
            <a:ext cx="4351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Качество детского сада  ___________6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81772" y="1940039"/>
            <a:ext cx="3885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Частые болезни  _____________6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81772" y="2305033"/>
            <a:ext cx="4984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Расставания по утрам, истерики  _________8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81772" y="2650229"/>
            <a:ext cx="4143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Плохой аппетит в саду   _________ 8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6696" y="3019561"/>
            <a:ext cx="613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«Неправильное» отношение воспитателя к ребенку  ____1 ч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96696" y="3376139"/>
            <a:ext cx="6527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Нежелание ребенка идти на контакт с воспитателем  _____3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18482" y="3745471"/>
            <a:ext cx="496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Трудности укладывания спать в саду  _____5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58810" y="4140699"/>
            <a:ext cx="7409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Недостаточная сформированность навыков самообслуживания  ___6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21124" y="4487634"/>
            <a:ext cx="5510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Наличие у ребенка вредных привычек  ________4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26594" y="4846984"/>
            <a:ext cx="4121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Плохая речь у ребенка  _________ 5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26594" y="5202849"/>
            <a:ext cx="570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Наличие капризов, упрямства, агрессии _________6 чел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71862" y="5507940"/>
            <a:ext cx="5183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Наличие неврологических  заболеваний  _______0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71862" y="5877272"/>
            <a:ext cx="7129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Возможное недостаточное внимание со стороны воспитателя  __2 чел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B050"/>
                </a:solidFill>
                <a:latin typeface="Times" pitchFamily="2" charset="0"/>
              </a:rPr>
              <a:t>Мамины тревоги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35759"/>
            <a:ext cx="1666875" cy="13239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19672" y="1430340"/>
            <a:ext cx="6744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Наибольшую силу обеспокоенности вызывает: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6168" y="2420888"/>
            <a:ext cx="2664296" cy="86409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Не сформированность самообслуживания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27820" y="2420888"/>
            <a:ext cx="2664296" cy="86409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Плохой аппетит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15924" y="3861048"/>
            <a:ext cx="2664296" cy="86409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Агрессия, капризы, упрямство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8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Рекомендации родителям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214E5-542C-4BAA-BB62-BE264C7F096F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1214422"/>
            <a:ext cx="87154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Сделайте все приготовления заранее. Накануне вечером сложите необходимые вещи, решите, что ваш ребенок наденет (если он достаточно большой, предоставьте этот выбор ему) и какие вещи он возьмет в качестве запасных.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2285992"/>
            <a:ext cx="8429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Заведите будильник с таким расчетом, чтобы утром было достаточно времени на сборы и приготовления. Заранее продумайте, какой дорогой вы будете ходить или ездить в садик, сколько времени она занимает и когда надо выйти из дома.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3429000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Заранее подготовьте детский гардероб, посоветуйтесь с воспитательницей и родителями других детей.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4214818"/>
            <a:ext cx="8501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Убедитесь, что в распоряжении воспитательницы есть список всех ваших</a:t>
            </a:r>
          </a:p>
          <a:p>
            <a:r>
              <a:rPr lang="ru-RU" dirty="0" smtClean="0">
                <a:solidFill>
                  <a:srgbClr val="00B0F0"/>
                </a:solidFill>
              </a:rPr>
              <a:t>телефонов  на случай, если вы срочно понадобитесь.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8596" y="5000636"/>
            <a:ext cx="8501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Если ваш малыш склонен к аллергии на тот или иной продукт или лекарство, обязательно поставьте персонал садика в известность и убедитесь, что эта информация правильно и четко записана.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77" y="260649"/>
            <a:ext cx="995647" cy="1048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500"/>
                            </p:stCondLst>
                            <p:childTnLst>
                              <p:par>
                                <p:cTn id="34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500"/>
                            </p:stCondLst>
                            <p:childTnLst>
                              <p:par>
                                <p:cTn id="4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911</Words>
  <Application>Microsoft Office PowerPoint</Application>
  <PresentationFormat>Экран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Степени  адаптации</vt:lpstr>
      <vt:lpstr>Легкая адаптация</vt:lpstr>
      <vt:lpstr>Средняя адаптация</vt:lpstr>
      <vt:lpstr>Тяжелая  адаптация</vt:lpstr>
      <vt:lpstr>Мамины тревоги</vt:lpstr>
      <vt:lpstr>Мамины тревоги</vt:lpstr>
      <vt:lpstr>Рекомендации родителям</vt:lpstr>
      <vt:lpstr>Рекомендации родителям</vt:lpstr>
      <vt:lpstr>Рекомендации родителям</vt:lpstr>
      <vt:lpstr>Напутствие любящим папам и мамам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49</cp:revision>
  <dcterms:created xsi:type="dcterms:W3CDTF">2011-10-11T08:34:17Z</dcterms:created>
  <dcterms:modified xsi:type="dcterms:W3CDTF">2020-01-09T10:29:09Z</dcterms:modified>
</cp:coreProperties>
</file>